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51" autoAdjust="0"/>
  </p:normalViewPr>
  <p:slideViewPr>
    <p:cSldViewPr>
      <p:cViewPr varScale="1">
        <p:scale>
          <a:sx n="78" d="100"/>
          <a:sy n="78" d="100"/>
        </p:scale>
        <p:origin x="254" y="62"/>
      </p:cViewPr>
      <p:guideLst>
        <p:guide orient="horz" pos="197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1EB90-D199-4EBB-B348-FE40C6F107BE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C8889-458B-431C-8ABA-11A3620EFA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004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NB: Slide 3 and the 9 example tasks must use the same type of alignment as used for a particular group in the experiment (basic vs. global vs. local)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8889-458B-431C-8ABA-11A3620EFAD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749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</a:t>
            </a:r>
            <a:r>
              <a:rPr lang="de-DE" dirty="0" err="1" smtClean="0"/>
              <a:t>substitute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8889-458B-431C-8ABA-11A3620EFADF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25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</a:t>
            </a:r>
            <a:r>
              <a:rPr lang="de-DE" dirty="0" err="1" smtClean="0"/>
              <a:t>substitute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8889-458B-431C-8ABA-11A3620EFADF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2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8889-458B-431C-8ABA-11A3620EFAD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742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</a:t>
            </a:r>
            <a:r>
              <a:rPr lang="de-DE" dirty="0" err="1" smtClean="0"/>
              <a:t>insert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8889-458B-431C-8ABA-11A3620EFAD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612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</a:t>
            </a:r>
            <a:r>
              <a:rPr lang="de-DE" dirty="0" err="1" smtClean="0"/>
              <a:t>delete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8889-458B-431C-8ABA-11A3620EFAD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191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</a:t>
            </a:r>
            <a:r>
              <a:rPr lang="de-DE" dirty="0" err="1" smtClean="0"/>
              <a:t>substitute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8889-458B-431C-8ABA-11A3620EFAD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25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</a:t>
            </a:r>
            <a:r>
              <a:rPr lang="de-DE" dirty="0" err="1" smtClean="0"/>
              <a:t>substitute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8889-458B-431C-8ABA-11A3620EFAD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25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</a:t>
            </a:r>
            <a:r>
              <a:rPr lang="de-DE" dirty="0" err="1" smtClean="0"/>
              <a:t>substitute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8889-458B-431C-8ABA-11A3620EFADF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25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</a:t>
            </a:r>
            <a:r>
              <a:rPr lang="de-DE" dirty="0" err="1" smtClean="0"/>
              <a:t>substitute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8889-458B-431C-8ABA-11A3620EFADF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25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</a:t>
            </a:r>
            <a:r>
              <a:rPr lang="de-DE" dirty="0" err="1" smtClean="0"/>
              <a:t>substitute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C8889-458B-431C-8ABA-11A3620EFADF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2219-98F1-49D6-A189-872F3EF7EB6B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9A15-D4EC-4699-A06A-8FA9EE21ED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73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2219-98F1-49D6-A189-872F3EF7EB6B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9A15-D4EC-4699-A06A-8FA9EE21ED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15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2219-98F1-49D6-A189-872F3EF7EB6B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9A15-D4EC-4699-A06A-8FA9EE21ED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35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2219-98F1-49D6-A189-872F3EF7EB6B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9A15-D4EC-4699-A06A-8FA9EE21ED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97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2219-98F1-49D6-A189-872F3EF7EB6B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9A15-D4EC-4699-A06A-8FA9EE21ED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2219-98F1-49D6-A189-872F3EF7EB6B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9A15-D4EC-4699-A06A-8FA9EE21ED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44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2219-98F1-49D6-A189-872F3EF7EB6B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9A15-D4EC-4699-A06A-8FA9EE21ED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36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2219-98F1-49D6-A189-872F3EF7EB6B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9A15-D4EC-4699-A06A-8FA9EE21ED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2219-98F1-49D6-A189-872F3EF7EB6B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9A15-D4EC-4699-A06A-8FA9EE21ED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89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2219-98F1-49D6-A189-872F3EF7EB6B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9A15-D4EC-4699-A06A-8FA9EE21ED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61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2219-98F1-49D6-A189-872F3EF7EB6B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49A15-D4EC-4699-A06A-8FA9EE21ED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48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42219-98F1-49D6-A189-872F3EF7EB6B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49A15-D4EC-4699-A06A-8FA9EE21ED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4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128792" cy="1470025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</a:t>
            </a:r>
            <a:r>
              <a:rPr lang="en-GB" sz="2800" dirty="0" smtClean="0"/>
              <a:t>raining </a:t>
            </a:r>
            <a:r>
              <a:rPr lang="en-GB" sz="2800" dirty="0"/>
              <a:t>materials used in the experiment for the </a:t>
            </a:r>
            <a:r>
              <a:rPr lang="en-GB" sz="2800" dirty="0" smtClean="0"/>
              <a:t>local group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i="1" dirty="0" smtClean="0"/>
              <a:t>NOTE: If a slide is blank then it was identical to the corresponding slide in the basic group’s training.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2991601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fld id="{B952FF58-300F-464C-A5C8-614835F0AA00}" type="slidenum">
              <a:rPr lang="de-DE" smtClean="0"/>
              <a:pPr/>
              <a:t>10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or</a:t>
            </a:r>
            <a:r>
              <a:rPr lang="de-DE" dirty="0" smtClean="0"/>
              <a:t> B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r>
              <a:rPr lang="de-DE" dirty="0" smtClean="0"/>
              <a:t>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4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fld id="{B952FF58-300F-464C-A5C8-614835F0AA00}" type="slidenum">
              <a:rPr lang="de-DE" smtClean="0"/>
              <a:pPr/>
              <a:t>11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answer is A (1 substitution)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771900" y="3288891"/>
            <a:ext cx="431390" cy="35918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5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Introduction 11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or</a:t>
            </a:r>
            <a:r>
              <a:rPr lang="de-DE" dirty="0" smtClean="0"/>
              <a:t> B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r>
              <a:rPr lang="de-DE" dirty="0" smtClean="0"/>
              <a:t>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4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Introduction 12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answer is A (2 deletions)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377381" y="3264595"/>
            <a:ext cx="0" cy="3600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388655" y="3258231"/>
            <a:ext cx="0" cy="3600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5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Introduction 13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or</a:t>
            </a:r>
            <a:r>
              <a:rPr lang="de-DE" dirty="0" smtClean="0"/>
              <a:t> B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r>
              <a:rPr lang="de-DE" dirty="0" smtClean="0"/>
              <a:t>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4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Introduction 14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answer is A (1 deletion)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86175" y="3276600"/>
            <a:ext cx="104162" cy="3515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5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Introduction 15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or</a:t>
            </a:r>
            <a:r>
              <a:rPr lang="de-DE" dirty="0" smtClean="0"/>
              <a:t> B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r>
              <a:rPr lang="de-DE" dirty="0" smtClean="0"/>
              <a:t>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4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Introduction 16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answer is A (1 insertion)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83858" y="3288890"/>
            <a:ext cx="309716" cy="3687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5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Introduction 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or</a:t>
            </a:r>
            <a:r>
              <a:rPr lang="de-DE" dirty="0" smtClean="0"/>
              <a:t> B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r>
              <a:rPr lang="de-DE" dirty="0" smtClean="0"/>
              <a:t>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4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Introduction 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answer is A (2 insertions)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392129" y="3281078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86861" y="3272979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5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3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Introduction 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or</a:t>
            </a:r>
            <a:r>
              <a:rPr lang="de-DE" dirty="0" smtClean="0"/>
              <a:t> B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r>
              <a:rPr lang="de-DE" dirty="0" smtClean="0"/>
              <a:t>?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4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Introduction 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answer is B (2 substitutions)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200966" y="3752061"/>
            <a:ext cx="0" cy="36004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781089" y="3737446"/>
            <a:ext cx="0" cy="36004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5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Introduction 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or</a:t>
            </a:r>
            <a:r>
              <a:rPr lang="de-DE" dirty="0" smtClean="0"/>
              <a:t> B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r>
              <a:rPr lang="de-DE" dirty="0" smtClean="0"/>
              <a:t>?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4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Introduction 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answer is B (1 substitution)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786361" y="3760862"/>
            <a:ext cx="0" cy="36004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5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6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3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fld id="{B952FF58-300F-464C-A5C8-614835F0AA00}" type="slidenum">
              <a:rPr lang="de-DE" smtClean="0"/>
              <a:pPr/>
              <a:t>4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Sequences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differ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events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endParaRPr lang="de-DE" dirty="0" smtClean="0"/>
          </a:p>
          <a:p>
            <a:pPr lvl="1"/>
            <a:r>
              <a:rPr lang="de-DE" dirty="0" err="1" smtClean="0"/>
              <a:t>Inserted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Deleted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Substituted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060848"/>
            <a:ext cx="3749048" cy="47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1144" y="2521712"/>
            <a:ext cx="3749048" cy="47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3573016"/>
            <a:ext cx="3749048" cy="47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1144" y="3141663"/>
            <a:ext cx="3749048" cy="47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1144" y="4221088"/>
            <a:ext cx="3749048" cy="47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1144" y="4653136"/>
            <a:ext cx="3749048" cy="47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677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62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fld id="{B952FF58-300F-464C-A5C8-614835F0AA00}" type="slidenum">
              <a:rPr lang="de-DE" smtClean="0"/>
              <a:pPr/>
              <a:t>6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or</a:t>
            </a:r>
            <a:r>
              <a:rPr lang="de-DE" dirty="0" smtClean="0"/>
              <a:t> B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Work out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endParaRPr lang="de-DE" dirty="0"/>
          </a:p>
          <a:p>
            <a:pPr lvl="1"/>
            <a:r>
              <a:rPr lang="de-DE" dirty="0" smtClean="0"/>
              <a:t>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slide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whether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correct</a:t>
            </a:r>
            <a:endParaRPr lang="de-D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02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fld id="{B952FF58-300F-464C-A5C8-614835F0AA00}" type="slidenum">
              <a:rPr lang="de-DE" smtClean="0"/>
              <a:pPr/>
              <a:t>7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answer is A (1 deletion)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196267" y="3205602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9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fld id="{B952FF58-300F-464C-A5C8-614835F0AA00}" type="slidenum">
              <a:rPr lang="de-DE" smtClean="0"/>
              <a:pPr/>
              <a:t>8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or</a:t>
            </a:r>
            <a:r>
              <a:rPr lang="de-DE" dirty="0" smtClean="0"/>
              <a:t> B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r>
              <a:rPr lang="de-DE" dirty="0" smtClean="0"/>
              <a:t>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885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0859" y="2997200"/>
            <a:ext cx="4462282" cy="1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fld id="{B952FF58-300F-464C-A5C8-614835F0AA00}" type="slidenum">
              <a:rPr lang="de-DE" smtClean="0"/>
              <a:pPr/>
              <a:t>9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 answer is A (2 insertions)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03848" y="3284984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295776" y="3286125"/>
            <a:ext cx="104774" cy="3714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29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307</Words>
  <Application>Microsoft Office PowerPoint</Application>
  <PresentationFormat>On-screen Show (4:3)</PresentationFormat>
  <Paragraphs>69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Training materials used in the experiment for the local group  NOTE: If a slide is blank then it was identical to the corresponding slide in the basic group’s training.</vt:lpstr>
      <vt:lpstr>PowerPoint Presentation</vt:lpstr>
      <vt:lpstr>PowerPoint Presentation</vt:lpstr>
      <vt:lpstr>Introduction 4</vt:lpstr>
      <vt:lpstr>PowerPoint Presentation</vt:lpstr>
      <vt:lpstr>Introduction 6</vt:lpstr>
      <vt:lpstr>Introduction 7</vt:lpstr>
      <vt:lpstr>Introduction 8</vt:lpstr>
      <vt:lpstr>Introduction 9</vt:lpstr>
      <vt:lpstr>Introduction 10</vt:lpstr>
      <vt:lpstr>Introduction 11</vt:lpstr>
      <vt:lpstr>Introduction 11 </vt:lpstr>
      <vt:lpstr>Introduction 12 </vt:lpstr>
      <vt:lpstr>Introduction 13 </vt:lpstr>
      <vt:lpstr>Introduction 14 </vt:lpstr>
      <vt:lpstr>Introduction 15 </vt:lpstr>
      <vt:lpstr>Introduction 16 </vt:lpstr>
      <vt:lpstr>Introduction 17</vt:lpstr>
      <vt:lpstr>Introduction 18</vt:lpstr>
      <vt:lpstr>Introduction 19</vt:lpstr>
      <vt:lpstr>Introduction 20</vt:lpstr>
      <vt:lpstr>Introduction 21</vt:lpstr>
      <vt:lpstr>Introduction 22</vt:lpstr>
      <vt:lpstr>PowerPoint Presentation</vt:lpstr>
    </vt:vector>
  </TitlesOfParts>
  <Company>Fraunhofer IGD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1</dc:title>
  <dc:creator>Ruddle, Roy</dc:creator>
  <cp:lastModifiedBy>Roy Ruddle</cp:lastModifiedBy>
  <cp:revision>54</cp:revision>
  <dcterms:created xsi:type="dcterms:W3CDTF">2016-06-10T07:53:18Z</dcterms:created>
  <dcterms:modified xsi:type="dcterms:W3CDTF">2020-07-13T20:57:05Z</dcterms:modified>
</cp:coreProperties>
</file>