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194" autoAdjust="0"/>
    <p:restoredTop sz="94660"/>
  </p:normalViewPr>
  <p:slideViewPr>
    <p:cSldViewPr snapToGrid="0">
      <p:cViewPr varScale="1">
        <p:scale>
          <a:sx n="85" d="100"/>
          <a:sy n="85" d="100"/>
        </p:scale>
        <p:origin x="8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29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736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87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68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741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101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456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305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774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443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9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4B04F-02C6-49D1-A100-31996A7231BA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495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0CDE44F-BF90-58AF-B223-9BA6C062348C}"/>
              </a:ext>
            </a:extLst>
          </p:cNvPr>
          <p:cNvGrpSpPr/>
          <p:nvPr/>
        </p:nvGrpSpPr>
        <p:grpSpPr>
          <a:xfrm>
            <a:off x="3142297" y="2432687"/>
            <a:ext cx="5907406" cy="1992627"/>
            <a:chOff x="0" y="0"/>
            <a:chExt cx="5907406" cy="1992854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18EC13AD-FD26-62C6-B925-0EB4B7EBBD70}"/>
                </a:ext>
              </a:extLst>
            </p:cNvPr>
            <p:cNvGrpSpPr/>
            <p:nvPr/>
          </p:nvGrpSpPr>
          <p:grpSpPr>
            <a:xfrm>
              <a:off x="0" y="0"/>
              <a:ext cx="5907406" cy="1992854"/>
              <a:chOff x="-22366" y="-1"/>
              <a:chExt cx="5481131" cy="1851470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90F7DC5F-3319-17E8-7BDD-42BAE9D6C707}"/>
                  </a:ext>
                </a:extLst>
              </p:cNvPr>
              <p:cNvGrpSpPr/>
              <p:nvPr/>
            </p:nvGrpSpPr>
            <p:grpSpPr>
              <a:xfrm>
                <a:off x="1930148" y="1075318"/>
                <a:ext cx="3356112" cy="776151"/>
                <a:chOff x="1930148" y="1075179"/>
                <a:chExt cx="3356112" cy="778139"/>
              </a:xfrm>
            </p:grpSpPr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3EBE0811-708B-08D9-B4CA-706EB2E322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222604" y="1502631"/>
                  <a:ext cx="0" cy="144385"/>
                </a:xfrm>
                <a:prstGeom prst="lin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5A80AB18-BE82-45F7-00E4-BF1300B4BA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39358" y="1502631"/>
                  <a:ext cx="0" cy="144385"/>
                </a:xfrm>
                <a:prstGeom prst="lin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452BC379-9520-B36E-E6C4-1BDE5B0F7A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97735" y="1502631"/>
                  <a:ext cx="0" cy="144385"/>
                </a:xfrm>
                <a:prstGeom prst="lin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D8C42566-A1C3-01D7-EFD3-37C99B18D8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56112" y="1502631"/>
                  <a:ext cx="0" cy="144385"/>
                </a:xfrm>
                <a:prstGeom prst="lin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EE6C888E-372A-6044-A989-9C96CA266F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514489" y="1502631"/>
                  <a:ext cx="0" cy="144385"/>
                </a:xfrm>
                <a:prstGeom prst="lin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93008C0F-980C-DE2F-99FE-F3279D68A1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972859" y="1502631"/>
                  <a:ext cx="0" cy="144385"/>
                </a:xfrm>
                <a:prstGeom prst="lin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6E4752ED-09B1-B704-BC9B-382A3731DB0E}"/>
                    </a:ext>
                  </a:extLst>
                </p:cNvPr>
                <p:cNvSpPr/>
                <p:nvPr/>
              </p:nvSpPr>
              <p:spPr>
                <a:xfrm>
                  <a:off x="2219245" y="1075179"/>
                  <a:ext cx="2757942" cy="412594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/>
                  <a:r>
                    <a:rPr lang="en-GB" sz="10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Repeated ultrasound (US) exposure: US exposure every 5 min after ≥ 2 hours with Gem + MBs</a:t>
                  </a:r>
                  <a:endParaRPr lang="en-GB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68181E37-3ECA-16FF-FBC6-AD806006E50B}"/>
                    </a:ext>
                  </a:extLst>
                </p:cNvPr>
                <p:cNvSpPr/>
                <p:nvPr/>
              </p:nvSpPr>
              <p:spPr>
                <a:xfrm>
                  <a:off x="1930148" y="1584652"/>
                  <a:ext cx="570094" cy="268253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/>
                  <a:r>
                    <a:rPr lang="en-GB" sz="1000" kern="12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0 min</a:t>
                  </a:r>
                  <a:endParaRPr lang="en-GB" sz="12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6B25E8C6-7838-9A19-277E-841C8FD21E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680980" y="1502631"/>
                  <a:ext cx="0" cy="144385"/>
                </a:xfrm>
                <a:prstGeom prst="lin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A70CC78F-1CFD-32D5-AFCC-A994DD0AAD49}"/>
                    </a:ext>
                  </a:extLst>
                </p:cNvPr>
                <p:cNvSpPr/>
                <p:nvPr/>
              </p:nvSpPr>
              <p:spPr>
                <a:xfrm>
                  <a:off x="2395930" y="1585065"/>
                  <a:ext cx="570093" cy="268253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/>
                  <a:r>
                    <a:rPr lang="en-GB" sz="1000" kern="12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5 min</a:t>
                  </a:r>
                  <a:endParaRPr lang="en-GB" sz="12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DE0E150E-F9C8-2AA5-5764-CA50F32E0CA2}"/>
                    </a:ext>
                  </a:extLst>
                </p:cNvPr>
                <p:cNvSpPr/>
                <p:nvPr/>
              </p:nvSpPr>
              <p:spPr>
                <a:xfrm>
                  <a:off x="2829445" y="1584753"/>
                  <a:ext cx="611999" cy="268253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/>
                  <a:r>
                    <a:rPr lang="en-GB" sz="1000" kern="12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10 min</a:t>
                  </a:r>
                  <a:endParaRPr lang="en-GB" sz="12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7EE75AA0-759A-B95C-FC01-114A5A28CA2F}"/>
                    </a:ext>
                  </a:extLst>
                </p:cNvPr>
                <p:cNvSpPr/>
                <p:nvPr/>
              </p:nvSpPr>
              <p:spPr>
                <a:xfrm>
                  <a:off x="3291733" y="1584753"/>
                  <a:ext cx="611999" cy="268253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/>
                  <a:r>
                    <a:rPr lang="en-GB" sz="1000" kern="12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15 min</a:t>
                  </a:r>
                  <a:endParaRPr lang="en-GB" sz="12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D3B874EB-FF3F-DBA9-3E27-DAA6F9A00C09}"/>
                    </a:ext>
                  </a:extLst>
                </p:cNvPr>
                <p:cNvSpPr/>
                <p:nvPr/>
              </p:nvSpPr>
              <p:spPr>
                <a:xfrm>
                  <a:off x="3742762" y="1584753"/>
                  <a:ext cx="611999" cy="268253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/>
                  <a:r>
                    <a:rPr lang="en-GB" sz="1000" kern="12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20 min</a:t>
                  </a:r>
                  <a:endParaRPr lang="en-GB" sz="12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F7381BBB-DA0E-B057-6821-757F322B0C90}"/>
                    </a:ext>
                  </a:extLst>
                </p:cNvPr>
                <p:cNvSpPr/>
                <p:nvPr/>
              </p:nvSpPr>
              <p:spPr>
                <a:xfrm>
                  <a:off x="4205055" y="1584753"/>
                  <a:ext cx="611999" cy="268253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/>
                  <a:r>
                    <a:rPr lang="en-GB" sz="1000" kern="12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25 min</a:t>
                  </a:r>
                  <a:endParaRPr lang="en-GB" sz="12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42DE9323-61C4-9F44-10E7-B45D1F24B83B}"/>
                    </a:ext>
                  </a:extLst>
                </p:cNvPr>
                <p:cNvSpPr/>
                <p:nvPr/>
              </p:nvSpPr>
              <p:spPr>
                <a:xfrm>
                  <a:off x="4674261" y="1584753"/>
                  <a:ext cx="611999" cy="268253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/>
                  <a:r>
                    <a:rPr lang="en-GB" sz="1000" kern="12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30 min</a:t>
                  </a:r>
                  <a:endParaRPr lang="en-GB" sz="12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467C5063-5472-DBB1-1A1B-606D9D725D9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-22366" y="-1"/>
                <a:ext cx="5481131" cy="1020160"/>
                <a:chOff x="-24505" y="-1"/>
                <a:chExt cx="6005589" cy="1020160"/>
              </a:xfrm>
            </p:grpSpPr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7D8CBC51-65F7-DFFF-13B0-AFF8514794D4}"/>
                    </a:ext>
                  </a:extLst>
                </p:cNvPr>
                <p:cNvCxnSpPr/>
                <p:nvPr/>
              </p:nvCxnSpPr>
              <p:spPr>
                <a:xfrm flipV="1">
                  <a:off x="755064" y="647037"/>
                  <a:ext cx="4680002" cy="1"/>
                </a:xfrm>
                <a:prstGeom prst="line">
                  <a:avLst/>
                </a:prstGeom>
                <a:ln w="12700"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0" name="TextBox 7">
                  <a:extLst>
                    <a:ext uri="{FF2B5EF4-FFF2-40B4-BE49-F238E27FC236}">
                      <a16:creationId xmlns:a16="http://schemas.microsoft.com/office/drawing/2014/main" id="{B7865A7D-6990-F4BA-5C77-D1A87D1B90A8}"/>
                    </a:ext>
                  </a:extLst>
                </p:cNvPr>
                <p:cNvSpPr txBox="1"/>
                <p:nvPr/>
              </p:nvSpPr>
              <p:spPr>
                <a:xfrm>
                  <a:off x="817532" y="433815"/>
                  <a:ext cx="3053470" cy="4014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15000"/>
                    </a:lnSpc>
                  </a:pPr>
                  <a:r>
                    <a:rPr lang="en-GB" sz="10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Cultured for 21 days with of </a:t>
                  </a: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TGF-β1 (</a:t>
                  </a:r>
                  <a:r>
                    <a:rPr lang="en-GB" sz="10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10 ng mL</a:t>
                  </a:r>
                  <a:r>
                    <a:rPr lang="en-GB" sz="1000" kern="1200" baseline="300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-1</a:t>
                  </a:r>
                  <a:r>
                    <a:rPr lang="en-GB" sz="10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) </a:t>
                  </a: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to achieve </a:t>
                  </a:r>
                  <a:r>
                    <a:rPr lang="en-US" sz="1000" i="1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in vivo</a:t>
                  </a:r>
                  <a:r>
                    <a:rPr lang="en-US" sz="10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mechanical stiffness</a:t>
                  </a:r>
                  <a:endParaRPr lang="en-GB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71BFDF23-847B-CC41-FD44-B11560024D62}"/>
                    </a:ext>
                  </a:extLst>
                </p:cNvPr>
                <p:cNvSpPr/>
                <p:nvPr/>
              </p:nvSpPr>
              <p:spPr>
                <a:xfrm>
                  <a:off x="-24505" y="-1"/>
                  <a:ext cx="1575883" cy="493848"/>
                </a:xfrm>
                <a:prstGeom prst="rect">
                  <a:avLst/>
                </a:prstGeom>
                <a:noFill/>
                <a:ln w="25400"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000" kern="12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PDAC cells seeded into device for culture</a:t>
                  </a:r>
                  <a:endParaRPr lang="en-GB" sz="12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DD320192-8F22-D155-F0F1-A07878D99A9A}"/>
                    </a:ext>
                  </a:extLst>
                </p:cNvPr>
                <p:cNvSpPr/>
                <p:nvPr/>
              </p:nvSpPr>
              <p:spPr>
                <a:xfrm>
                  <a:off x="4894327" y="-1"/>
                  <a:ext cx="1086757" cy="493848"/>
                </a:xfrm>
                <a:prstGeom prst="rect">
                  <a:avLst/>
                </a:prstGeom>
                <a:noFill/>
                <a:ln w="25400"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000" kern="12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ATP viability assessment</a:t>
                  </a:r>
                  <a:endParaRPr lang="en-GB" sz="12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E19A49B0-F345-5067-1C40-4FFCC6D1814E}"/>
                    </a:ext>
                  </a:extLst>
                </p:cNvPr>
                <p:cNvSpPr/>
                <p:nvPr/>
              </p:nvSpPr>
              <p:spPr>
                <a:xfrm>
                  <a:off x="402232" y="752591"/>
                  <a:ext cx="719998" cy="267567"/>
                </a:xfrm>
                <a:prstGeom prst="rect">
                  <a:avLst/>
                </a:prstGeom>
                <a:noFill/>
                <a:ln w="25400"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000" b="1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Day 0</a:t>
                  </a:r>
                  <a:endParaRPr lang="en-GB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10D33EAE-C8A0-3DC2-E7EC-60316802A8EB}"/>
                    </a:ext>
                  </a:extLst>
                </p:cNvPr>
                <p:cNvSpPr/>
                <p:nvPr/>
              </p:nvSpPr>
              <p:spPr>
                <a:xfrm>
                  <a:off x="3578001" y="752591"/>
                  <a:ext cx="719998" cy="267568"/>
                </a:xfrm>
                <a:prstGeom prst="rect">
                  <a:avLst/>
                </a:prstGeom>
                <a:noFill/>
                <a:ln w="25400"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000" b="1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Day 21</a:t>
                  </a:r>
                  <a:endParaRPr lang="en-GB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B61F9194-0F0F-4979-B9ED-E21CE57AB4E3}"/>
                    </a:ext>
                  </a:extLst>
                </p:cNvPr>
                <p:cNvSpPr/>
                <p:nvPr/>
              </p:nvSpPr>
              <p:spPr>
                <a:xfrm>
                  <a:off x="2790164" y="-1"/>
                  <a:ext cx="2284866" cy="493848"/>
                </a:xfrm>
                <a:prstGeom prst="rect">
                  <a:avLst/>
                </a:prstGeom>
                <a:noFill/>
                <a:ln w="25400"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0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Gemcitabine, microbubble, and ultrasound exposure</a:t>
                  </a:r>
                  <a:endParaRPr lang="en-GB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C99A96BA-3DC8-8BC2-5820-57F69DB1CCB1}"/>
                    </a:ext>
                  </a:extLst>
                </p:cNvPr>
                <p:cNvCxnSpPr/>
                <p:nvPr/>
              </p:nvCxnSpPr>
              <p:spPr>
                <a:xfrm>
                  <a:off x="762110" y="463312"/>
                  <a:ext cx="0" cy="36745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92689D85-C747-4252-4082-ED84ED1F8E57}"/>
                    </a:ext>
                  </a:extLst>
                </p:cNvPr>
                <p:cNvCxnSpPr/>
                <p:nvPr/>
              </p:nvCxnSpPr>
              <p:spPr>
                <a:xfrm>
                  <a:off x="3944358" y="463312"/>
                  <a:ext cx="0" cy="36745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A20B8BD-E9C4-783C-009C-2A02D42F729A}"/>
                    </a:ext>
                  </a:extLst>
                </p:cNvPr>
                <p:cNvSpPr/>
                <p:nvPr/>
              </p:nvSpPr>
              <p:spPr>
                <a:xfrm>
                  <a:off x="4005634" y="433864"/>
                  <a:ext cx="1359179" cy="401397"/>
                </a:xfrm>
                <a:prstGeom prst="rect">
                  <a:avLst/>
                </a:prstGeom>
                <a:noFill/>
                <a:ln w="25400"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5000"/>
                    </a:lnSpc>
                  </a:pPr>
                  <a:r>
                    <a:rPr lang="en-GB" sz="10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72 hours with Treatment</a:t>
                  </a:r>
                  <a:endParaRPr lang="en-GB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34055478-73AB-A943-1C15-5363861E458A}"/>
                    </a:ext>
                  </a:extLst>
                </p:cNvPr>
                <p:cNvCxnSpPr/>
                <p:nvPr/>
              </p:nvCxnSpPr>
              <p:spPr>
                <a:xfrm>
                  <a:off x="5434375" y="463312"/>
                  <a:ext cx="0" cy="36745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A5220C4A-A03F-6CDE-6FE7-4780577290BE}"/>
                    </a:ext>
                  </a:extLst>
                </p:cNvPr>
                <p:cNvSpPr/>
                <p:nvPr/>
              </p:nvSpPr>
              <p:spPr>
                <a:xfrm>
                  <a:off x="5072544" y="752591"/>
                  <a:ext cx="719998" cy="267568"/>
                </a:xfrm>
                <a:prstGeom prst="rect">
                  <a:avLst/>
                </a:prstGeom>
                <a:noFill/>
                <a:ln w="25400"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000" b="1" kern="120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Day 24</a:t>
                  </a:r>
                  <a:endParaRPr lang="en-GB" sz="12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C8EBBAC-20D5-410D-81C9-033B51BED9C5}"/>
                </a:ext>
              </a:extLst>
            </p:cNvPr>
            <p:cNvCxnSpPr/>
            <p:nvPr/>
          </p:nvCxnSpPr>
          <p:spPr>
            <a:xfrm>
              <a:off x="3903498" y="1061477"/>
              <a:ext cx="0" cy="71755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8673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EB3905992E54BBAD901A47ED1CA8C" ma:contentTypeVersion="18" ma:contentTypeDescription="Create a new document." ma:contentTypeScope="" ma:versionID="aff0048d1bf537fb558af9a8d7ba897b">
  <xsd:schema xmlns:xsd="http://www.w3.org/2001/XMLSchema" xmlns:xs="http://www.w3.org/2001/XMLSchema" xmlns:p="http://schemas.microsoft.com/office/2006/metadata/properties" xmlns:ns2="1c66cb88-db77-4d42-9dc4-fb37066edc24" xmlns:ns3="7cf861dc-a431-4ef3-8baf-d03d54e74a07" targetNamespace="http://schemas.microsoft.com/office/2006/metadata/properties" ma:root="true" ma:fieldsID="7377800a2f891c7cc53204911b01655c" ns2:_="" ns3:_="">
    <xsd:import namespace="1c66cb88-db77-4d42-9dc4-fb37066edc24"/>
    <xsd:import namespace="7cf861dc-a431-4ef3-8baf-d03d54e74a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66cb88-db77-4d42-9dc4-fb37066edc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b3a19cb6-1b10-4512-a12b-f76e45842a2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f861dc-a431-4ef3-8baf-d03d54e74a0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91ac723-6a7a-431d-b784-496353a11c74}" ma:internalName="TaxCatchAll" ma:showField="CatchAllData" ma:web="7cf861dc-a431-4ef3-8baf-d03d54e74a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66cb88-db77-4d42-9dc4-fb37066edc24">
      <Terms xmlns="http://schemas.microsoft.com/office/infopath/2007/PartnerControls"/>
    </lcf76f155ced4ddcb4097134ff3c332f>
    <TaxCatchAll xmlns="7cf861dc-a431-4ef3-8baf-d03d54e74a07" xsi:nil="true"/>
  </documentManagement>
</p:properties>
</file>

<file path=customXml/itemProps1.xml><?xml version="1.0" encoding="utf-8"?>
<ds:datastoreItem xmlns:ds="http://schemas.openxmlformats.org/officeDocument/2006/customXml" ds:itemID="{391B0D0C-2F87-42E6-8688-954289DDA129}"/>
</file>

<file path=customXml/itemProps2.xml><?xml version="1.0" encoding="utf-8"?>
<ds:datastoreItem xmlns:ds="http://schemas.openxmlformats.org/officeDocument/2006/customXml" ds:itemID="{5FAF1827-5F0A-42B9-9807-9B5A14E27BA3}"/>
</file>

<file path=customXml/itemProps3.xml><?xml version="1.0" encoding="utf-8"?>
<ds:datastoreItem xmlns:ds="http://schemas.openxmlformats.org/officeDocument/2006/customXml" ds:itemID="{F2E13C2C-F31C-40B3-BB4A-0BE31E9142EE}"/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80</Words>
  <Application>Microsoft Macintosh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Delanyo</dc:creator>
  <cp:lastModifiedBy>Delanyo Kpeglo</cp:lastModifiedBy>
  <cp:revision>7</cp:revision>
  <dcterms:created xsi:type="dcterms:W3CDTF">2021-01-01T18:34:25Z</dcterms:created>
  <dcterms:modified xsi:type="dcterms:W3CDTF">2023-09-01T12:46:25Z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0x01010068AEB3905992E54BBAD901A47ED1CA8C</vt:lpwstr>
  </property>
</Properties>
</file>